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357" r:id="rId2"/>
    <p:sldId id="358" r:id="rId3"/>
    <p:sldId id="368" r:id="rId4"/>
    <p:sldId id="369" r:id="rId5"/>
    <p:sldId id="367" r:id="rId6"/>
    <p:sldId id="366" r:id="rId7"/>
    <p:sldId id="365" r:id="rId8"/>
    <p:sldId id="364" r:id="rId9"/>
    <p:sldId id="363" r:id="rId10"/>
    <p:sldId id="373" r:id="rId11"/>
    <p:sldId id="372" r:id="rId12"/>
    <p:sldId id="371" r:id="rId13"/>
    <p:sldId id="370" r:id="rId14"/>
    <p:sldId id="377" r:id="rId15"/>
    <p:sldId id="383" r:id="rId16"/>
    <p:sldId id="382" r:id="rId17"/>
    <p:sldId id="376" r:id="rId18"/>
    <p:sldId id="379" r:id="rId19"/>
    <p:sldId id="380" r:id="rId20"/>
    <p:sldId id="378" r:id="rId21"/>
    <p:sldId id="375" r:id="rId22"/>
    <p:sldId id="374" r:id="rId23"/>
    <p:sldId id="381" r:id="rId2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11752B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22" autoAdjust="0"/>
    <p:restoredTop sz="94737" autoAdjust="0"/>
  </p:normalViewPr>
  <p:slideViewPr>
    <p:cSldViewPr>
      <p:cViewPr varScale="1">
        <p:scale>
          <a:sx n="48" d="100"/>
          <a:sy n="48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7243\My%20Documents\My%20Dropbox\10-11%20-%20ECA%20Brakke\10-11%20IB%20Chem\06-16%20-%20Kinetics\T16D05%20-%2003.09.11%20-%20Excel%20Examp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Conc vs time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7253772430068605E-2"/>
          <c:y val="3.1329858064424385E-2"/>
          <c:w val="0.93435370540854412"/>
          <c:h val="0.8979776530180779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exp"/>
            <c:dispRSqr val="1"/>
            <c:dispEq val="1"/>
            <c:trendlineLbl>
              <c:layout>
                <c:manualLayout>
                  <c:x val="-0.29348691878377925"/>
                  <c:y val="-0.4708062077259752"/>
                </c:manualLayout>
              </c:layout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1.012</c:v>
                </c:pt>
                <c:pt idx="1">
                  <c:v>0.71889999999999998</c:v>
                </c:pt>
                <c:pt idx="2">
                  <c:v>0.51100000000000001</c:v>
                </c:pt>
                <c:pt idx="3">
                  <c:v>0.36320000000000002</c:v>
                </c:pt>
                <c:pt idx="4">
                  <c:v>0.2581</c:v>
                </c:pt>
                <c:pt idx="5">
                  <c:v>0.1835</c:v>
                </c:pt>
                <c:pt idx="6">
                  <c:v>0.13039999999999999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577536"/>
        <c:axId val="154591616"/>
      </c:scatterChart>
      <c:valAx>
        <c:axId val="154577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4591616"/>
        <c:crosses val="autoZero"/>
        <c:crossBetween val="midCat"/>
      </c:valAx>
      <c:valAx>
        <c:axId val="154591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5775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Rate vs Conc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823787022734964"/>
          <c:y val="5.7488763348619965E-2"/>
          <c:w val="0.85899852995051051"/>
          <c:h val="0.8850224733027600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35032700622567109"/>
                  <c:y val="9.0907562080382934E-2"/>
                </c:manualLayout>
              </c:layout>
              <c:numFmt formatCode="General" sourceLinked="0"/>
            </c:trendlineLbl>
          </c:trendline>
          <c:xVal>
            <c:numRef>
              <c:f>Sheet1!$B$2:$B$8</c:f>
              <c:numCache>
                <c:formatCode>General</c:formatCode>
                <c:ptCount val="7"/>
                <c:pt idx="0">
                  <c:v>1.012</c:v>
                </c:pt>
                <c:pt idx="1">
                  <c:v>0.71889999999999998</c:v>
                </c:pt>
                <c:pt idx="2">
                  <c:v>0.51100000000000001</c:v>
                </c:pt>
                <c:pt idx="3">
                  <c:v>0.36320000000000002</c:v>
                </c:pt>
                <c:pt idx="4">
                  <c:v>0.2581</c:v>
                </c:pt>
                <c:pt idx="5">
                  <c:v>0.1835</c:v>
                </c:pt>
                <c:pt idx="6">
                  <c:v>0.13039999999999999</c:v>
                </c:pt>
              </c:numCache>
            </c:numRef>
          </c:xVal>
          <c:yVal>
            <c:numRef>
              <c:f>Sheet1!$C$2:$C$8</c:f>
              <c:numCache>
                <c:formatCode>General</c:formatCode>
                <c:ptCount val="7"/>
                <c:pt idx="0">
                  <c:v>6.8795600000000012E-2</c:v>
                </c:pt>
                <c:pt idx="1">
                  <c:v>4.8966666416647396E-2</c:v>
                </c:pt>
                <c:pt idx="2">
                  <c:v>3.4853019959986152E-2</c:v>
                </c:pt>
                <c:pt idx="3">
                  <c:v>2.4807345266171028E-2</c:v>
                </c:pt>
                <c:pt idx="4">
                  <c:v>1.7657132146986051E-2</c:v>
                </c:pt>
                <c:pt idx="5">
                  <c:v>1.2567822647322311E-2</c:v>
                </c:pt>
                <c:pt idx="6">
                  <c:v>8.9454031821078386E-3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460736"/>
        <c:axId val="155462272"/>
      </c:scatterChart>
      <c:valAx>
        <c:axId val="155460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462272"/>
        <c:crosses val="autoZero"/>
        <c:crossBetween val="midCat"/>
      </c:valAx>
      <c:valAx>
        <c:axId val="155462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4607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Rate vs. conc^2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2839408441364697"/>
          <c:y val="6.7749913151609178E-2"/>
          <c:w val="0.82435489656533123"/>
          <c:h val="0.77937962140347961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18316765222564568"/>
                  <c:y val="7.2600930322845383E-2"/>
                </c:manualLayout>
              </c:layout>
              <c:numFmt formatCode="General" sourceLinked="0"/>
            </c:trendlineLbl>
          </c:trendline>
          <c:xVal>
            <c:numRef>
              <c:f>Sheet1!$D$2:$D$8</c:f>
              <c:numCache>
                <c:formatCode>General</c:formatCode>
                <c:ptCount val="7"/>
                <c:pt idx="0">
                  <c:v>1.0241439999999999</c:v>
                </c:pt>
                <c:pt idx="1">
                  <c:v>0.51681721000000003</c:v>
                </c:pt>
                <c:pt idx="2">
                  <c:v>0.26112099999999999</c:v>
                </c:pt>
                <c:pt idx="3">
                  <c:v>0.13191424000000002</c:v>
                </c:pt>
                <c:pt idx="4">
                  <c:v>6.6615609999999992E-2</c:v>
                </c:pt>
                <c:pt idx="5">
                  <c:v>3.3672250000000001E-2</c:v>
                </c:pt>
                <c:pt idx="6">
                  <c:v>1.7004159999999997E-2</c:v>
                </c:pt>
              </c:numCache>
            </c:numRef>
          </c:xVal>
          <c:yVal>
            <c:numRef>
              <c:f>Sheet1!$C$2:$C$8</c:f>
              <c:numCache>
                <c:formatCode>General</c:formatCode>
                <c:ptCount val="7"/>
                <c:pt idx="0">
                  <c:v>6.8795600000000012E-2</c:v>
                </c:pt>
                <c:pt idx="1">
                  <c:v>4.8966666416647396E-2</c:v>
                </c:pt>
                <c:pt idx="2">
                  <c:v>3.4853019959986152E-2</c:v>
                </c:pt>
                <c:pt idx="3">
                  <c:v>2.4807345266171028E-2</c:v>
                </c:pt>
                <c:pt idx="4">
                  <c:v>1.7657132146986051E-2</c:v>
                </c:pt>
                <c:pt idx="5">
                  <c:v>1.2567822647322311E-2</c:v>
                </c:pt>
                <c:pt idx="6">
                  <c:v>8.9454031821078386E-3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508096"/>
        <c:axId val="155509888"/>
      </c:scatterChart>
      <c:valAx>
        <c:axId val="155508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509888"/>
        <c:crosses val="autoZero"/>
        <c:crossBetween val="midCat"/>
      </c:valAx>
      <c:valAx>
        <c:axId val="155509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5080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Conc vs time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4.7253772430068605E-2"/>
          <c:y val="3.1329858064424385E-2"/>
          <c:w val="0.93435370540854412"/>
          <c:h val="0.8979776530180779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exp"/>
            <c:dispRSqr val="1"/>
            <c:dispEq val="1"/>
            <c:trendlineLbl>
              <c:layout>
                <c:manualLayout>
                  <c:x val="-0.29348691878377925"/>
                  <c:y val="-0.4708062077259752"/>
                </c:manualLayout>
              </c:layout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1.012</c:v>
                </c:pt>
                <c:pt idx="1">
                  <c:v>0.71889999999999998</c:v>
                </c:pt>
                <c:pt idx="2">
                  <c:v>0.51100000000000001</c:v>
                </c:pt>
                <c:pt idx="3">
                  <c:v>0.36320000000000002</c:v>
                </c:pt>
                <c:pt idx="4">
                  <c:v>0.2581</c:v>
                </c:pt>
                <c:pt idx="5">
                  <c:v>0.1835</c:v>
                </c:pt>
                <c:pt idx="6">
                  <c:v>0.13039999999999999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370240"/>
        <c:axId val="155371776"/>
      </c:scatterChart>
      <c:valAx>
        <c:axId val="155370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371776"/>
        <c:crosses val="autoZero"/>
        <c:crossBetween val="midCat"/>
      </c:valAx>
      <c:valAx>
        <c:axId val="155371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3702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ln(conc) vs.</a:t>
            </a:r>
            <a:r>
              <a:rPr lang="en-US" baseline="0"/>
              <a:t> Time</a:t>
            </a:r>
            <a:endParaRPr lang="en-US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9.7337542864567195E-2"/>
          <c:y val="6.5646812124282083E-2"/>
          <c:w val="0.86845620405456103"/>
          <c:h val="0.86870637575143583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20313437491332198"/>
                  <c:y val="-1.5682381949151912E-2"/>
                </c:manualLayout>
              </c:layout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Sheet1!$E$2:$E$8</c:f>
              <c:numCache>
                <c:formatCode>General</c:formatCode>
                <c:ptCount val="7"/>
                <c:pt idx="0">
                  <c:v>1.1928570865273812E-2</c:v>
                </c:pt>
                <c:pt idx="1">
                  <c:v>-0.33003301299231125</c:v>
                </c:pt>
                <c:pt idx="2">
                  <c:v>-0.67138568877843263</c:v>
                </c:pt>
                <c:pt idx="3">
                  <c:v>-1.0128016322549989</c:v>
                </c:pt>
                <c:pt idx="4">
                  <c:v>-1.3544081722575689</c:v>
                </c:pt>
                <c:pt idx="5">
                  <c:v>-1.695540611487512</c:v>
                </c:pt>
                <c:pt idx="6">
                  <c:v>-2.0371486294895846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393024"/>
        <c:axId val="155403008"/>
      </c:scatterChart>
      <c:valAx>
        <c:axId val="155393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403008"/>
        <c:crosses val="autoZero"/>
        <c:crossBetween val="midCat"/>
      </c:valAx>
      <c:valAx>
        <c:axId val="155403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3930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1/conc vs. Time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8207195374497806E-2"/>
          <c:y val="6.6531937472190286E-2"/>
          <c:w val="0.89557195039570381"/>
          <c:h val="0.7833458295211702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37251116725296141"/>
                  <c:y val="4.5875243534107518E-2"/>
                </c:manualLayout>
              </c:layout>
              <c:numFmt formatCode="General" sourceLinked="0"/>
            </c:trendlineLbl>
          </c:trendline>
          <c:xVal>
            <c:numRef>
              <c:f>Sheet1!$A$2:$A$8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</c:numCache>
            </c:numRef>
          </c:xVal>
          <c:yVal>
            <c:numRef>
              <c:f>Sheet1!$F$2:$F$8</c:f>
              <c:numCache>
                <c:formatCode>General</c:formatCode>
                <c:ptCount val="7"/>
                <c:pt idx="0">
                  <c:v>0.98814229249011853</c:v>
                </c:pt>
                <c:pt idx="1">
                  <c:v>1.3910140492418974</c:v>
                </c:pt>
                <c:pt idx="2">
                  <c:v>1.9569471624266144</c:v>
                </c:pt>
                <c:pt idx="3">
                  <c:v>2.7533039647577091</c:v>
                </c:pt>
                <c:pt idx="4">
                  <c:v>3.8744672607516466</c:v>
                </c:pt>
                <c:pt idx="5">
                  <c:v>5.4495912806539515</c:v>
                </c:pt>
                <c:pt idx="6">
                  <c:v>7.6687116564417188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428352"/>
        <c:axId val="155429888"/>
      </c:scatterChart>
      <c:valAx>
        <c:axId val="15542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429888"/>
        <c:crosses val="autoZero"/>
        <c:crossBetween val="midCat"/>
      </c:valAx>
      <c:valAx>
        <c:axId val="155429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4283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4583" y="1559632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16 – Kinetics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16.1 – rate Expression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smtClean="0">
                <a:latin typeface="Calibri" pitchFamily="34" charset="0"/>
              </a:rPr>
              <a:t>T16D06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Effect of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equation represents the oxidation of bromide ions in acidic solution</a:t>
            </a:r>
          </a:p>
          <a:p>
            <a:pPr marL="0" indent="0">
              <a:buNone/>
            </a:pPr>
            <a:r>
              <a:rPr lang="en-US" dirty="0"/>
              <a:t>BrO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+ 5Br</a:t>
            </a:r>
            <a:r>
              <a:rPr lang="en-US" baseline="30000" dirty="0"/>
              <a:t>-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+ 6H</a:t>
            </a:r>
            <a:r>
              <a:rPr lang="en-US" baseline="30000" dirty="0"/>
              <a:t>+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</a:t>
            </a:r>
            <a:r>
              <a:rPr lang="en-US" dirty="0">
                <a:sym typeface="Wingdings" pitchFamily="2" charset="2"/>
              </a:rPr>
              <a:t> 3Br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(</a:t>
            </a:r>
            <a:r>
              <a:rPr lang="en-US" dirty="0" err="1">
                <a:sym typeface="Wingdings" pitchFamily="2" charset="2"/>
              </a:rPr>
              <a:t>aq</a:t>
            </a:r>
            <a:r>
              <a:rPr lang="en-US" dirty="0">
                <a:sym typeface="Wingdings" pitchFamily="2" charset="2"/>
              </a:rPr>
              <a:t>)+3H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O(l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The rate expression is: </a:t>
            </a:r>
          </a:p>
          <a:p>
            <a:pPr lvl="1"/>
            <a:r>
              <a:rPr lang="en-US" dirty="0"/>
              <a:t>Rate = k[BrO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][Br</a:t>
            </a:r>
            <a:r>
              <a:rPr lang="en-US" baseline="30000" dirty="0"/>
              <a:t>-</a:t>
            </a:r>
            <a:r>
              <a:rPr lang="en-US" dirty="0"/>
              <a:t>][H</a:t>
            </a:r>
            <a:r>
              <a:rPr lang="en-US" baseline="30000" dirty="0" smtClean="0"/>
              <a:t>+</a:t>
            </a:r>
            <a:r>
              <a:rPr lang="en-US" dirty="0" smtClean="0"/>
              <a:t>]</a:t>
            </a:r>
          </a:p>
          <a:p>
            <a:r>
              <a:rPr lang="en-US" dirty="0" smtClean="0"/>
              <a:t>If [BrO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] is halved and [H</a:t>
            </a:r>
            <a:r>
              <a:rPr lang="en-US" baseline="30000" dirty="0" smtClean="0"/>
              <a:t>+</a:t>
            </a:r>
            <a:r>
              <a:rPr lang="en-US" dirty="0" smtClean="0"/>
              <a:t>] is quadrupled at constant temperature and [Br</a:t>
            </a:r>
            <a:r>
              <a:rPr lang="en-US" baseline="30000" dirty="0" smtClean="0"/>
              <a:t>-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Quadruple </a:t>
            </a:r>
            <a:r>
              <a:rPr lang="en-US" dirty="0"/>
              <a:t>[H</a:t>
            </a:r>
            <a:r>
              <a:rPr lang="en-US" baseline="30000" dirty="0"/>
              <a:t>+</a:t>
            </a:r>
            <a:r>
              <a:rPr lang="en-US" dirty="0"/>
              <a:t>] </a:t>
            </a:r>
            <a:r>
              <a:rPr lang="en-US" dirty="0" smtClean="0"/>
              <a:t>quadruples the rate</a:t>
            </a:r>
          </a:p>
          <a:p>
            <a:pPr lvl="1"/>
            <a:r>
              <a:rPr lang="en-US" dirty="0" smtClean="0"/>
              <a:t>Halving </a:t>
            </a:r>
            <a:r>
              <a:rPr lang="en-US" dirty="0"/>
              <a:t>[BrO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] </a:t>
            </a:r>
            <a:r>
              <a:rPr lang="en-US" dirty="0" err="1" smtClean="0"/>
              <a:t>havles</a:t>
            </a:r>
            <a:r>
              <a:rPr lang="en-US" dirty="0" smtClean="0"/>
              <a:t> the rate</a:t>
            </a:r>
          </a:p>
          <a:p>
            <a:pPr lvl="1"/>
            <a:r>
              <a:rPr lang="en-US" dirty="0" smtClean="0"/>
              <a:t>Overall rate is doubled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Rate Constant, 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rates are proportional to (∝) an expression involving [reactants] and is transformed into an equation (=) using a constant of proportionality, k.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rate constant</a:t>
            </a:r>
            <a:r>
              <a:rPr lang="en-US" dirty="0" smtClean="0"/>
              <a:t>, k, is a numerical value included in the rate expression. </a:t>
            </a:r>
          </a:p>
          <a:p>
            <a:pPr lvl="1"/>
            <a:r>
              <a:rPr lang="en-US" dirty="0" smtClean="0"/>
              <a:t>Each reaction has a unique k</a:t>
            </a:r>
          </a:p>
          <a:p>
            <a:pPr lvl="1"/>
            <a:r>
              <a:rPr lang="en-US" dirty="0" smtClean="0"/>
              <a:t>k does NOT depend on the extent of the reaction or vary with 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smtClean="0"/>
              <a:t>[reactants]</a:t>
            </a:r>
          </a:p>
          <a:p>
            <a:pPr lvl="1"/>
            <a:r>
              <a:rPr lang="en-US" dirty="0" smtClean="0"/>
              <a:t>Low values of k for slow reactions</a:t>
            </a:r>
          </a:p>
          <a:p>
            <a:pPr lvl="1"/>
            <a:r>
              <a:rPr lang="en-US" dirty="0" smtClean="0"/>
              <a:t>High values of k for fast reactions</a:t>
            </a:r>
          </a:p>
          <a:p>
            <a:pPr lvl="1"/>
            <a:r>
              <a:rPr lang="en-US" dirty="0" smtClean="0"/>
              <a:t>k varies with a change in solvent if in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Calculating 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052736"/>
                <a:ext cx="8712968" cy="5184576"/>
              </a:xfrm>
            </p:spPr>
            <p:txBody>
              <a:bodyPr/>
              <a:lstStyle/>
              <a:p>
                <a:r>
                  <a:rPr lang="en-US" dirty="0" smtClean="0"/>
                  <a:t>The following expression is at 800K</a:t>
                </a:r>
              </a:p>
              <a:p>
                <a:pPr lvl="1"/>
                <a:r>
                  <a:rPr lang="en-US" dirty="0" smtClean="0"/>
                  <a:t>Rate = k[A]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[B]</a:t>
                </a:r>
              </a:p>
              <a:p>
                <a:pPr lvl="1"/>
                <a:r>
                  <a:rPr lang="en-US" dirty="0" smtClean="0"/>
                  <a:t>Initial rate was 55.0x10</a:t>
                </a:r>
                <a:r>
                  <a:rPr lang="en-US" baseline="30000" dirty="0" smtClean="0"/>
                  <a:t>-5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when: </a:t>
                </a:r>
              </a:p>
              <a:p>
                <a:pPr lvl="2"/>
                <a:r>
                  <a:rPr lang="en-US" dirty="0" smtClean="0"/>
                  <a:t>[A] = 3.00x10</a:t>
                </a:r>
                <a:r>
                  <a:rPr lang="en-US" baseline="30000" dirty="0" smtClean="0"/>
                  <a:t>-2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𝑚𝑜𝑙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𝑑𝑚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[B] = 6.00x10</a:t>
                </a:r>
                <a:r>
                  <a:rPr lang="en-US" baseline="30000" dirty="0" smtClean="0"/>
                  <a:t>-2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𝑚𝑜𝑙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𝑑𝑚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Calculate the rate constant (to 1 decimal place)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𝑟𝑎𝑡𝑒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[</m:t>
                        </m:r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</a:rPr>
                          <m:t>]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55.00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𝑚𝑜𝑙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𝑑𝑚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(3.00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−2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𝑚𝑜𝑙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𝑑𝑚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6.00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𝑚𝑜𝑙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𝑑𝑚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=10.2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𝑚𝑜𝑙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 smtClean="0"/>
                  <a:t>  </a:t>
                </a:r>
                <a:r>
                  <a:rPr lang="en-US" sz="2400" dirty="0" smtClean="0"/>
                  <a:t>(units depend on if 1</a:t>
                </a:r>
                <a:r>
                  <a:rPr lang="en-US" sz="2400" baseline="30000" dirty="0" smtClean="0"/>
                  <a:t>st</a:t>
                </a:r>
                <a:r>
                  <a:rPr lang="en-US" sz="2400" dirty="0" smtClean="0"/>
                  <a:t>, 2</a:t>
                </a:r>
                <a:r>
                  <a:rPr lang="en-US" sz="2400" baseline="30000" dirty="0" smtClean="0"/>
                  <a:t>nd</a:t>
                </a:r>
                <a:r>
                  <a:rPr lang="en-US" sz="2400" dirty="0" smtClean="0"/>
                  <a:t>, 3</a:t>
                </a:r>
                <a:r>
                  <a:rPr lang="en-US" sz="2400" baseline="30000" dirty="0" smtClean="0"/>
                  <a:t>rd</a:t>
                </a:r>
                <a:r>
                  <a:rPr lang="en-US" sz="2400" dirty="0" smtClean="0"/>
                  <a:t> order)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052736"/>
                <a:ext cx="8712968" cy="5184576"/>
              </a:xfrm>
              <a:blipFill rotWithShape="1">
                <a:blip r:embed="rId2"/>
                <a:stretch>
                  <a:fillRect l="-1469" t="-1294" b="-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633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Rate Constants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0459113"/>
              </p:ext>
            </p:extLst>
          </p:nvPr>
        </p:nvGraphicFramePr>
        <p:xfrm>
          <a:off x="0" y="1412776"/>
          <a:ext cx="9144000" cy="402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2000"/>
                <a:gridCol w="4572000"/>
              </a:tblGrid>
              <a:tr h="37614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Rate of Reaction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Rate Constant, k</a:t>
                      </a:r>
                      <a:endParaRPr lang="en-US" sz="2400" dirty="0"/>
                    </a:p>
                  </a:txBody>
                  <a:tcPr/>
                </a:tc>
              </a:tr>
              <a:tr h="9274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 the speed at which the reactants are converted into</a:t>
                      </a:r>
                      <a:r>
                        <a:rPr lang="en-US" sz="2400" baseline="0" dirty="0" smtClean="0"/>
                        <a:t> products at a specific time during the reaction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 a constant</a:t>
                      </a:r>
                      <a:r>
                        <a:rPr lang="en-US" sz="2400" baseline="0" dirty="0" smtClean="0"/>
                        <a:t> of proportionality in the rate expression</a:t>
                      </a:r>
                      <a:endParaRPr lang="en-US" sz="2400" dirty="0"/>
                    </a:p>
                  </a:txBody>
                  <a:tcPr/>
                </a:tc>
              </a:tr>
              <a:tr h="9274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depends upon the concentration of reactant species at a specific 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refers to the rate of reaction when</a:t>
                      </a:r>
                      <a:r>
                        <a:rPr lang="en-US" sz="2400" baseline="0" dirty="0" smtClean="0"/>
                        <a:t> the concentration of every reacting species unity (one)</a:t>
                      </a:r>
                      <a:endParaRPr lang="en-US" sz="2400" dirty="0"/>
                    </a:p>
                  </a:txBody>
                  <a:tcPr/>
                </a:tc>
              </a:tr>
              <a:tr h="6492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generally decreases with 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It is</a:t>
                      </a:r>
                      <a:r>
                        <a:rPr lang="en-US" sz="2400" baseline="0" dirty="0" smtClean="0"/>
                        <a:t> constant and does not vary during the reaction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3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Experimental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reactions such as A + B </a:t>
            </a:r>
            <a:r>
              <a:rPr lang="en-US" dirty="0" smtClean="0">
                <a:sym typeface="Wingdings" pitchFamily="2" charset="2"/>
              </a:rPr>
              <a:t> C + 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Carry out the reaction with known [</a:t>
            </a:r>
            <a:r>
              <a:rPr lang="en-US" dirty="0" err="1" smtClean="0">
                <a:sym typeface="Wingdings" pitchFamily="2" charset="2"/>
              </a:rPr>
              <a:t>conc</a:t>
            </a:r>
            <a:r>
              <a:rPr lang="en-US" dirty="0" smtClean="0">
                <a:sym typeface="Wingdings" pitchFamily="2" charset="2"/>
              </a:rPr>
              <a:t>] of A and B and measure the initial rate of reaction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Repeat the experiment by doubling [A] but keeping [B] constant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Any change will be caused by [A] alone</a:t>
            </a:r>
          </a:p>
          <a:p>
            <a:r>
              <a:rPr lang="en-US" dirty="0" smtClean="0">
                <a:sym typeface="Wingdings" pitchFamily="2" charset="2"/>
              </a:rPr>
              <a:t>If no change in rate, zero order for [A]</a:t>
            </a:r>
          </a:p>
          <a:p>
            <a:r>
              <a:rPr lang="en-US" dirty="0" smtClean="0">
                <a:sym typeface="Wingdings" pitchFamily="2" charset="2"/>
              </a:rPr>
              <a:t>If the reaction rate is doubled,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order for [A]</a:t>
            </a:r>
          </a:p>
          <a:p>
            <a:r>
              <a:rPr lang="en-US" dirty="0" smtClean="0">
                <a:sym typeface="Wingdings" pitchFamily="2" charset="2"/>
              </a:rPr>
              <a:t>If the reaction rate is quadrupled,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order for [A]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This is known as the </a:t>
            </a:r>
            <a:r>
              <a:rPr lang="en-US" b="1" dirty="0" smtClean="0">
                <a:sym typeface="Wingdings" pitchFamily="2" charset="2"/>
              </a:rPr>
              <a:t>initial rates method</a:t>
            </a:r>
            <a:r>
              <a:rPr lang="en-US" dirty="0" smtClean="0">
                <a:sym typeface="Wingdings" pitchFamily="2" charset="2"/>
              </a:rPr>
              <a:t> and can also be carried out for [B], keeping [A] constant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71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Experimental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Iodine reacts with </a:t>
            </a:r>
            <a:r>
              <a:rPr lang="en-US" dirty="0" err="1" smtClean="0"/>
              <a:t>propanone</a:t>
            </a:r>
            <a:r>
              <a:rPr lang="en-US" dirty="0" smtClean="0"/>
              <a:t> according to: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+ CH</a:t>
            </a:r>
            <a:r>
              <a:rPr lang="en-US" baseline="-25000" dirty="0"/>
              <a:t>3</a:t>
            </a:r>
            <a:r>
              <a:rPr lang="en-US" dirty="0"/>
              <a:t>COCH</a:t>
            </a:r>
            <a:r>
              <a:rPr lang="en-US" baseline="-25000" dirty="0"/>
              <a:t>3</a:t>
            </a:r>
            <a:r>
              <a:rPr lang="en-US" dirty="0"/>
              <a:t>(</a:t>
            </a:r>
            <a:r>
              <a:rPr lang="en-US" dirty="0" err="1"/>
              <a:t>aq</a:t>
            </a:r>
            <a:r>
              <a:rPr lang="en-US" dirty="0"/>
              <a:t>) </a:t>
            </a:r>
            <a:r>
              <a:rPr lang="en-US" dirty="0">
                <a:sym typeface="Wingdings" pitchFamily="2" charset="2"/>
              </a:rPr>
              <a:t> CH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ICOCH</a:t>
            </a:r>
            <a:r>
              <a:rPr lang="en-US" baseline="-25000" dirty="0">
                <a:sym typeface="Wingdings" pitchFamily="2" charset="2"/>
              </a:rPr>
              <a:t>3</a:t>
            </a:r>
            <a:r>
              <a:rPr lang="en-US" dirty="0">
                <a:sym typeface="Wingdings" pitchFamily="2" charset="2"/>
              </a:rPr>
              <a:t>(</a:t>
            </a:r>
            <a:r>
              <a:rPr lang="en-US" dirty="0" err="1">
                <a:sym typeface="Wingdings" pitchFamily="2" charset="2"/>
              </a:rPr>
              <a:t>aq</a:t>
            </a:r>
            <a:r>
              <a:rPr lang="en-US" dirty="0">
                <a:sym typeface="Wingdings" pitchFamily="2" charset="2"/>
              </a:rPr>
              <a:t>) + HI(</a:t>
            </a:r>
            <a:r>
              <a:rPr lang="en-US" dirty="0" err="1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The kinetics of this reaction were investigated in four experiments at constant temperature</a:t>
            </a:r>
          </a:p>
          <a:p>
            <a:r>
              <a:rPr lang="en-US" dirty="0" smtClean="0">
                <a:sym typeface="Wingdings" pitchFamily="2" charset="2"/>
              </a:rPr>
              <a:t>Determine individual and overall order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76444"/>
              </p:ext>
            </p:extLst>
          </p:nvPr>
        </p:nvGraphicFramePr>
        <p:xfrm>
          <a:off x="-23935" y="4081413"/>
          <a:ext cx="9144000" cy="27715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r>
                        <a:rPr lang="en-US" baseline="0" dirty="0" smtClean="0"/>
                        <a:t>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smtClean="0"/>
                        <a:t>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dirty="0" smtClean="0"/>
                        <a:t>COCH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]</a:t>
                      </a:r>
                    </a:p>
                    <a:p>
                      <a:r>
                        <a:rPr lang="en-US" baseline="0" dirty="0" err="1" smtClean="0"/>
                        <a:t>mol</a:t>
                      </a:r>
                      <a:r>
                        <a:rPr lang="en-US" baseline="0" dirty="0" smtClean="0"/>
                        <a:t> dm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[H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] </a:t>
                      </a:r>
                      <a:r>
                        <a:rPr lang="en-US" baseline="0" dirty="0" err="1" smtClean="0"/>
                        <a:t>mol</a:t>
                      </a:r>
                      <a:r>
                        <a:rPr lang="en-US" baseline="0" dirty="0" smtClean="0"/>
                        <a:t> dm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</a:t>
                      </a:r>
                      <a:r>
                        <a:rPr lang="en-US" baseline="0" dirty="0" err="1" smtClean="0"/>
                        <a:t>mol</a:t>
                      </a:r>
                      <a:r>
                        <a:rPr lang="en-US" baseline="0" dirty="0" smtClean="0"/>
                        <a:t> dm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rate</a:t>
                      </a:r>
                    </a:p>
                    <a:p>
                      <a:r>
                        <a:rPr lang="en-US" dirty="0" err="1" smtClean="0"/>
                        <a:t>mol</a:t>
                      </a:r>
                      <a:r>
                        <a:rPr lang="en-US" dirty="0" smtClean="0"/>
                        <a:t> dm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24x10</a:t>
                      </a:r>
                      <a:r>
                        <a:rPr lang="en-US" baseline="30000" dirty="0" smtClean="0"/>
                        <a:t>-6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855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Experimental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1 </a:t>
            </a:r>
            <a:r>
              <a:rPr lang="en-US" dirty="0" err="1" smtClean="0"/>
              <a:t>vs</a:t>
            </a:r>
            <a:r>
              <a:rPr lang="en-US" dirty="0" smtClean="0"/>
              <a:t> 2, [H</a:t>
            </a:r>
            <a:r>
              <a:rPr lang="en-US" baseline="30000" dirty="0" smtClean="0"/>
              <a:t>+</a:t>
            </a:r>
            <a:r>
              <a:rPr lang="en-US" dirty="0" smtClean="0"/>
              <a:t>] x 2, rate x 2</a:t>
            </a:r>
          </a:p>
          <a:p>
            <a:pPr lvl="1"/>
            <a:r>
              <a:rPr lang="en-US" dirty="0" smtClean="0"/>
              <a:t>Rate is 1</a:t>
            </a:r>
            <a:r>
              <a:rPr lang="en-US" baseline="30000" dirty="0" smtClean="0"/>
              <a:t>st</a:t>
            </a:r>
            <a:r>
              <a:rPr lang="en-US" dirty="0" smtClean="0"/>
              <a:t> order with respect to [H</a:t>
            </a:r>
            <a:r>
              <a:rPr lang="en-US" baseline="30000" dirty="0" smtClean="0"/>
              <a:t>+</a:t>
            </a:r>
            <a:r>
              <a:rPr lang="en-US" dirty="0" smtClean="0"/>
              <a:t>]</a:t>
            </a:r>
          </a:p>
          <a:p>
            <a:r>
              <a:rPr lang="en-US" dirty="0" smtClean="0"/>
              <a:t>Example 3 </a:t>
            </a:r>
            <a:r>
              <a:rPr lang="en-US" dirty="0" err="1" smtClean="0"/>
              <a:t>vs</a:t>
            </a:r>
            <a:r>
              <a:rPr lang="en-US" dirty="0" smtClean="0"/>
              <a:t> 4, [I</a:t>
            </a:r>
            <a:r>
              <a:rPr lang="en-US" baseline="-25000" dirty="0" smtClean="0"/>
              <a:t>2</a:t>
            </a:r>
            <a:r>
              <a:rPr lang="en-US" dirty="0" smtClean="0"/>
              <a:t>] x 2, [H</a:t>
            </a:r>
            <a:r>
              <a:rPr lang="en-US" baseline="30000" dirty="0" smtClean="0"/>
              <a:t>+</a:t>
            </a:r>
            <a:r>
              <a:rPr lang="en-US" dirty="0" smtClean="0"/>
              <a:t>] x ½, rate x ½ </a:t>
            </a:r>
          </a:p>
          <a:p>
            <a:pPr lvl="1"/>
            <a:r>
              <a:rPr lang="en-US" dirty="0" smtClean="0"/>
              <a:t>Rate is zero order with respect to [I</a:t>
            </a:r>
            <a:r>
              <a:rPr lang="en-US" baseline="-25000" dirty="0" smtClean="0"/>
              <a:t>2</a:t>
            </a:r>
            <a:r>
              <a:rPr lang="en-US" dirty="0" smtClean="0"/>
              <a:t>]</a:t>
            </a:r>
          </a:p>
          <a:p>
            <a:r>
              <a:rPr lang="en-US" dirty="0" smtClean="0"/>
              <a:t>Example 2 </a:t>
            </a:r>
            <a:r>
              <a:rPr lang="en-US" dirty="0" err="1" smtClean="0"/>
              <a:t>vs</a:t>
            </a:r>
            <a:r>
              <a:rPr lang="en-US" dirty="0" smtClean="0"/>
              <a:t> 3, [CH</a:t>
            </a:r>
            <a:r>
              <a:rPr lang="en-US" baseline="-25000" dirty="0" smtClean="0"/>
              <a:t>3</a:t>
            </a:r>
            <a:r>
              <a:rPr lang="en-US" dirty="0" smtClean="0"/>
              <a:t>COCH</a:t>
            </a:r>
            <a:r>
              <a:rPr lang="en-US" baseline="-25000" dirty="0" smtClean="0"/>
              <a:t>3</a:t>
            </a:r>
            <a:r>
              <a:rPr lang="en-US" dirty="0" smtClean="0"/>
              <a:t>] x 4/3, rate x ¾</a:t>
            </a:r>
          </a:p>
          <a:p>
            <a:pPr lvl="1"/>
            <a:r>
              <a:rPr lang="en-US" dirty="0" smtClean="0"/>
              <a:t>Rate is 1</a:t>
            </a:r>
            <a:r>
              <a:rPr lang="en-US" baseline="30000" dirty="0" smtClean="0"/>
              <a:t>st</a:t>
            </a:r>
            <a:r>
              <a:rPr lang="en-US" dirty="0" smtClean="0"/>
              <a:t> order with respect to [CH</a:t>
            </a:r>
            <a:r>
              <a:rPr lang="en-US" baseline="-25000" dirty="0" smtClean="0"/>
              <a:t>3</a:t>
            </a:r>
            <a:r>
              <a:rPr lang="en-US" dirty="0" smtClean="0"/>
              <a:t>COCH</a:t>
            </a:r>
            <a:r>
              <a:rPr lang="en-US" baseline="-25000" dirty="0" smtClean="0"/>
              <a:t>3</a:t>
            </a:r>
            <a:r>
              <a:rPr lang="en-US" dirty="0" smtClean="0"/>
              <a:t>]</a:t>
            </a:r>
          </a:p>
          <a:p>
            <a:r>
              <a:rPr lang="en-US" dirty="0" smtClean="0"/>
              <a:t>Rate = k[H</a:t>
            </a:r>
            <a:r>
              <a:rPr lang="en-US" baseline="30000" dirty="0" smtClean="0"/>
              <a:t>+</a:t>
            </a:r>
            <a:r>
              <a:rPr lang="en-US" dirty="0" smtClean="0"/>
              <a:t>][I</a:t>
            </a:r>
            <a:r>
              <a:rPr lang="en-US" baseline="-25000" dirty="0" smtClean="0"/>
              <a:t>2</a:t>
            </a:r>
            <a:r>
              <a:rPr lang="en-US" dirty="0" smtClean="0"/>
              <a:t>]</a:t>
            </a:r>
            <a:r>
              <a:rPr lang="en-US" baseline="30000" dirty="0" smtClean="0"/>
              <a:t>0</a:t>
            </a:r>
            <a:r>
              <a:rPr lang="en-US" dirty="0" smtClean="0"/>
              <a:t>[CH</a:t>
            </a:r>
            <a:r>
              <a:rPr lang="en-US" baseline="-25000" dirty="0" smtClean="0"/>
              <a:t>3</a:t>
            </a:r>
            <a:r>
              <a:rPr lang="en-US" dirty="0" smtClean="0"/>
              <a:t>COCH</a:t>
            </a:r>
            <a:r>
              <a:rPr lang="en-US" baseline="-25000" dirty="0" smtClean="0"/>
              <a:t>3</a:t>
            </a:r>
            <a:r>
              <a:rPr lang="en-US" dirty="0" smtClean="0"/>
              <a:t>]</a:t>
            </a:r>
          </a:p>
          <a:p>
            <a:r>
              <a:rPr lang="en-US" dirty="0" smtClean="0"/>
              <a:t>Rate = </a:t>
            </a:r>
            <a:r>
              <a:rPr lang="en-US" dirty="0"/>
              <a:t>k[H</a:t>
            </a:r>
            <a:r>
              <a:rPr lang="en-US" baseline="30000" dirty="0" smtClean="0"/>
              <a:t>+</a:t>
            </a:r>
            <a:r>
              <a:rPr lang="en-US" dirty="0" smtClean="0"/>
              <a:t>][CH</a:t>
            </a:r>
            <a:r>
              <a:rPr lang="en-US" baseline="-25000" dirty="0" smtClean="0"/>
              <a:t>3</a:t>
            </a:r>
            <a:r>
              <a:rPr lang="en-US" dirty="0" smtClean="0"/>
              <a:t>COCH</a:t>
            </a:r>
            <a:r>
              <a:rPr lang="en-US" baseline="-25000" dirty="0" smtClean="0"/>
              <a:t>3</a:t>
            </a:r>
            <a:r>
              <a:rPr lang="en-US" dirty="0"/>
              <a:t>]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Graphing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order can be determined through graphical analysis as well</a:t>
            </a:r>
          </a:p>
          <a:p>
            <a:r>
              <a:rPr lang="en-US" dirty="0" smtClean="0"/>
              <a:t>Take graph of CONCENTRATION</a:t>
            </a:r>
            <a:r>
              <a:rPr lang="en-US" b="1" dirty="0" smtClean="0"/>
              <a:t> </a:t>
            </a:r>
            <a:r>
              <a:rPr lang="en-US" dirty="0" smtClean="0"/>
              <a:t>vs. TIME</a:t>
            </a:r>
          </a:p>
          <a:p>
            <a:pPr lvl="1"/>
            <a:r>
              <a:rPr lang="en-US" dirty="0" smtClean="0"/>
              <a:t>Straight line </a:t>
            </a:r>
            <a:r>
              <a:rPr lang="en-US" dirty="0" smtClean="0">
                <a:sym typeface="Wingdings" pitchFamily="2" charset="2"/>
              </a:rPr>
              <a:t> zero order for [reactant]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Curve  1</a:t>
            </a:r>
            <a:r>
              <a:rPr lang="en-US" baseline="30000" dirty="0" smtClean="0">
                <a:sym typeface="Wingdings" pitchFamily="2" charset="2"/>
              </a:rPr>
              <a:t>st</a:t>
            </a:r>
            <a:r>
              <a:rPr lang="en-US" dirty="0" smtClean="0">
                <a:sym typeface="Wingdings" pitchFamily="2" charset="2"/>
              </a:rPr>
              <a:t> or 2</a:t>
            </a:r>
            <a:r>
              <a:rPr lang="en-US" baseline="30000" dirty="0" smtClean="0">
                <a:sym typeface="Wingdings" pitchFamily="2" charset="2"/>
              </a:rPr>
              <a:t>nd</a:t>
            </a:r>
            <a:r>
              <a:rPr lang="en-US" dirty="0" smtClean="0">
                <a:sym typeface="Wingdings" pitchFamily="2" charset="2"/>
              </a:rPr>
              <a:t> order for [reactant]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560" y="4053132"/>
            <a:ext cx="4843809" cy="260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8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Method One (rate/</a:t>
            </a:r>
            <a:r>
              <a:rPr lang="en-US" dirty="0" err="1" smtClean="0"/>
              <a:t>conc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4209159"/>
              </p:ext>
            </p:extLst>
          </p:nvPr>
        </p:nvGraphicFramePr>
        <p:xfrm>
          <a:off x="755576" y="1556792"/>
          <a:ext cx="4405313" cy="2081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286772"/>
              </p:ext>
            </p:extLst>
          </p:nvPr>
        </p:nvGraphicFramePr>
        <p:xfrm>
          <a:off x="755576" y="4077072"/>
          <a:ext cx="3943350" cy="2081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117483"/>
              </p:ext>
            </p:extLst>
          </p:nvPr>
        </p:nvGraphicFramePr>
        <p:xfrm>
          <a:off x="5292080" y="4077072"/>
          <a:ext cx="3657601" cy="2081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Down Arrow 6"/>
          <p:cNvSpPr/>
          <p:nvPr/>
        </p:nvSpPr>
        <p:spPr bwMode="auto">
          <a:xfrm>
            <a:off x="2555776" y="3645024"/>
            <a:ext cx="360040" cy="432048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4644008" y="4797152"/>
            <a:ext cx="648072" cy="43204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7577" y="1268760"/>
            <a:ext cx="32674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If [reactant] / time is: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L</a:t>
            </a:r>
            <a:r>
              <a:rPr lang="en-US" dirty="0" smtClean="0">
                <a:solidFill>
                  <a:srgbClr val="C00000"/>
                </a:solidFill>
              </a:rPr>
              <a:t>inear = zero 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Curve = 1</a:t>
            </a:r>
            <a:r>
              <a:rPr lang="en-US" baseline="30000" dirty="0" smtClean="0">
                <a:solidFill>
                  <a:srgbClr val="C00000"/>
                </a:solidFill>
              </a:rPr>
              <a:t>st</a:t>
            </a:r>
            <a:r>
              <a:rPr lang="en-US" dirty="0" smtClean="0">
                <a:solidFill>
                  <a:srgbClr val="C00000"/>
                </a:solidFill>
              </a:rPr>
              <a:t> or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If rate/[reactant] is: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Linear = 1</a:t>
            </a:r>
            <a:r>
              <a:rPr lang="en-US" baseline="30000" dirty="0" smtClean="0">
                <a:solidFill>
                  <a:srgbClr val="C00000"/>
                </a:solidFill>
              </a:rPr>
              <a:t>st</a:t>
            </a:r>
            <a:r>
              <a:rPr lang="en-US" dirty="0" smtClean="0">
                <a:solidFill>
                  <a:srgbClr val="C00000"/>
                </a:solidFill>
              </a:rPr>
              <a:t> order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If rate/[reactant]</a:t>
            </a:r>
            <a:r>
              <a:rPr lang="en-US" baseline="30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Linear =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order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39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16.2 – Method 2 (</a:t>
            </a:r>
            <a:r>
              <a:rPr lang="en-US" dirty="0" err="1" smtClean="0"/>
              <a:t>conc</a:t>
            </a:r>
            <a:r>
              <a:rPr lang="en-US" dirty="0" smtClean="0"/>
              <a:t>/time)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740292"/>
              </p:ext>
            </p:extLst>
          </p:nvPr>
        </p:nvGraphicFramePr>
        <p:xfrm>
          <a:off x="683569" y="1556792"/>
          <a:ext cx="4284476" cy="2081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5496422"/>
              </p:ext>
            </p:extLst>
          </p:nvPr>
        </p:nvGraphicFramePr>
        <p:xfrm>
          <a:off x="534156" y="4077072"/>
          <a:ext cx="4109852" cy="2147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1614070"/>
              </p:ext>
            </p:extLst>
          </p:nvPr>
        </p:nvGraphicFramePr>
        <p:xfrm>
          <a:off x="5292080" y="3933056"/>
          <a:ext cx="3665414" cy="2119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Down Arrow 6"/>
          <p:cNvSpPr/>
          <p:nvPr/>
        </p:nvSpPr>
        <p:spPr bwMode="auto">
          <a:xfrm>
            <a:off x="2555776" y="3645024"/>
            <a:ext cx="360040" cy="432048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4644008" y="4797152"/>
            <a:ext cx="648072" cy="432048"/>
          </a:xfrm>
          <a:prstGeom prst="right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7577" y="1268760"/>
            <a:ext cx="32674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If [reactant] / time is: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L</a:t>
            </a:r>
            <a:r>
              <a:rPr lang="en-US" dirty="0" smtClean="0">
                <a:solidFill>
                  <a:srgbClr val="C00000"/>
                </a:solidFill>
              </a:rPr>
              <a:t>inear = zero 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Curve = 1</a:t>
            </a:r>
            <a:r>
              <a:rPr lang="en-US" baseline="30000" dirty="0" smtClean="0">
                <a:solidFill>
                  <a:srgbClr val="C00000"/>
                </a:solidFill>
              </a:rPr>
              <a:t>st</a:t>
            </a:r>
            <a:r>
              <a:rPr lang="en-US" dirty="0" smtClean="0">
                <a:solidFill>
                  <a:srgbClr val="C00000"/>
                </a:solidFill>
              </a:rPr>
              <a:t> or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If </a:t>
            </a:r>
            <a:r>
              <a:rPr lang="en-US" dirty="0" err="1" smtClean="0">
                <a:solidFill>
                  <a:srgbClr val="C00000"/>
                </a:solidFill>
              </a:rPr>
              <a:t>ln</a:t>
            </a:r>
            <a:r>
              <a:rPr lang="en-US" dirty="0" smtClean="0">
                <a:solidFill>
                  <a:srgbClr val="C00000"/>
                </a:solidFill>
              </a:rPr>
              <a:t>[reactant]/time is: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Linear = 1</a:t>
            </a:r>
            <a:r>
              <a:rPr lang="en-US" baseline="30000" dirty="0" smtClean="0">
                <a:solidFill>
                  <a:srgbClr val="C00000"/>
                </a:solidFill>
              </a:rPr>
              <a:t>st</a:t>
            </a:r>
            <a:r>
              <a:rPr lang="en-US" dirty="0" smtClean="0">
                <a:solidFill>
                  <a:srgbClr val="C00000"/>
                </a:solidFill>
              </a:rPr>
              <a:t> order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If 1/[reactant]/time 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Linear =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order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4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16.1 Rate expression - 3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392488"/>
          </a:xfrm>
        </p:spPr>
        <p:txBody>
          <a:bodyPr/>
          <a:lstStyle/>
          <a:p>
            <a:r>
              <a:rPr lang="en-US" dirty="0" smtClean="0"/>
              <a:t>16.1.1 </a:t>
            </a:r>
            <a:r>
              <a:rPr lang="en-US" dirty="0"/>
              <a:t>Distinguish between the terms rate constant, overall order of reaction and order of reaction with respect to a particular reactant. (2) </a:t>
            </a:r>
            <a:endParaRPr lang="en-US" dirty="0" smtClean="0"/>
          </a:p>
          <a:p>
            <a:r>
              <a:rPr lang="en-US" dirty="0" smtClean="0"/>
              <a:t>16.1.2 </a:t>
            </a:r>
            <a:r>
              <a:rPr lang="en-US" dirty="0"/>
              <a:t>Deduce the rate expression for a reaction from experimental data. (3) </a:t>
            </a:r>
            <a:endParaRPr lang="en-US" dirty="0" smtClean="0"/>
          </a:p>
          <a:p>
            <a:r>
              <a:rPr lang="en-US" dirty="0" smtClean="0"/>
              <a:t>16.1.3 </a:t>
            </a:r>
            <a:r>
              <a:rPr lang="en-US" dirty="0"/>
              <a:t>Solve problems involving the rate expression. (3) </a:t>
            </a:r>
            <a:endParaRPr lang="en-US" dirty="0" smtClean="0"/>
          </a:p>
          <a:p>
            <a:r>
              <a:rPr lang="en-US" dirty="0" smtClean="0"/>
              <a:t>16.1.4 </a:t>
            </a:r>
            <a:r>
              <a:rPr lang="en-US" dirty="0"/>
              <a:t>Sketch, identify and analyze graphical representations for zero-, first- and second-order reactions. (3)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Half-life for 1</a:t>
            </a:r>
            <a:r>
              <a:rPr lang="en-US" baseline="30000" dirty="0" smtClean="0"/>
              <a:t>st</a:t>
            </a:r>
            <a:r>
              <a:rPr lang="en-US" dirty="0" smtClean="0"/>
              <a:t> order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time taken for the [reactant] to be halved during a chemical reaction is its </a:t>
                </a:r>
                <a:r>
                  <a:rPr lang="en-US" b="1" dirty="0" smtClean="0"/>
                  <a:t>half life</a:t>
                </a:r>
              </a:p>
              <a:p>
                <a:r>
                  <a:rPr lang="en-US" dirty="0" smtClean="0"/>
                  <a:t>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order reactions:</a:t>
                </a:r>
              </a:p>
              <a:p>
                <a:pPr lvl="1"/>
                <a:r>
                  <a:rPr lang="en-US" dirty="0" smtClean="0"/>
                  <a:t>For an </a:t>
                </a:r>
                <a:r>
                  <a:rPr lang="en-US" b="1" dirty="0" smtClean="0"/>
                  <a:t>overall</a:t>
                </a:r>
                <a:r>
                  <a:rPr lang="en-US" dirty="0" smtClean="0"/>
                  <a:t> reaction order of one, the half-life is </a:t>
                </a:r>
                <a:r>
                  <a:rPr lang="en-US" b="1" dirty="0" smtClean="0"/>
                  <a:t>constant</a:t>
                </a:r>
                <a:r>
                  <a:rPr lang="en-US" dirty="0" smtClean="0"/>
                  <a:t> and is independent of the initial [reactants]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𝑙𝑛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sz="2400" dirty="0" smtClean="0"/>
                  <a:t>(where ln2 = 0.693) </a:t>
                </a:r>
              </a:p>
              <a:p>
                <a:r>
                  <a:rPr lang="en-US" dirty="0" smtClean="0"/>
                  <a:t>2</a:t>
                </a:r>
                <a:r>
                  <a:rPr lang="en-US" baseline="30000" dirty="0" smtClean="0"/>
                  <a:t>nd</a:t>
                </a:r>
                <a:r>
                  <a:rPr lang="en-US" dirty="0" smtClean="0"/>
                  <a:t> or other order reactions:</a:t>
                </a:r>
              </a:p>
              <a:p>
                <a:pPr lvl="1"/>
                <a:r>
                  <a:rPr lang="en-US" dirty="0" smtClean="0"/>
                  <a:t>The half-life is NOT constant</a:t>
                </a: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r="-2448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63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Half-life determination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half-life of a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order reaction is 100 seconds</a:t>
                </a:r>
              </a:p>
              <a:p>
                <a:r>
                  <a:rPr lang="en-US" dirty="0" smtClean="0"/>
                  <a:t>Calculate its rate constant: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𝑙𝑛</m:t>
                        </m:r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0.693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100</m:t>
                        </m:r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=6.93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−3 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A 1</a:t>
                </a:r>
                <a:r>
                  <a:rPr lang="en-US" baseline="30000" dirty="0" smtClean="0"/>
                  <a:t>st</a:t>
                </a:r>
                <a:r>
                  <a:rPr lang="en-US" dirty="0" smtClean="0"/>
                  <a:t> order reaction has a rate constant of 0.100s</a:t>
                </a:r>
                <a:r>
                  <a:rPr lang="en-US" baseline="30000" dirty="0" smtClean="0"/>
                  <a:t>-1</a:t>
                </a:r>
                <a:endParaRPr lang="en-US" dirty="0" smtClean="0"/>
              </a:p>
              <a:p>
                <a:r>
                  <a:rPr lang="en-US" dirty="0" smtClean="0"/>
                  <a:t>Calculate the half-life: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𝑙𝑛</m:t>
                        </m:r>
                        <m:r>
                          <a:rPr lang="en-US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0.693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0.100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=6.93 </m:t>
                    </m:r>
                    <m:r>
                      <a:rPr lang="en-US" b="0" i="1" smtClean="0">
                        <a:latin typeface="Cambria Math"/>
                      </a:rPr>
                      <m:t>𝑠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The greater the value of the rate constant, k, the more rapid the exponential decrease in [reactant]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0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1</a:t>
            </a:r>
            <a:r>
              <a:rPr lang="en-US" baseline="30000" dirty="0" smtClean="0"/>
              <a:t>st</a:t>
            </a:r>
            <a:r>
              <a:rPr lang="en-US" dirty="0" smtClean="0"/>
              <a:t> order Rates from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1</a:t>
            </a:r>
            <a:r>
              <a:rPr lang="en-US" baseline="30000" dirty="0" smtClean="0"/>
              <a:t>st</a:t>
            </a:r>
            <a:r>
              <a:rPr lang="en-US" dirty="0" smtClean="0"/>
              <a:t> order: </a:t>
            </a:r>
          </a:p>
          <a:p>
            <a:r>
              <a:rPr lang="en-US" dirty="0" smtClean="0"/>
              <a:t>[reactant] / time graph, shows k is small for curve 1, and large for curve 3 (more rapid decrease [A])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890" y="3046775"/>
            <a:ext cx="6096000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1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Graphical Methods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78898939"/>
                  </p:ext>
                </p:extLst>
              </p:nvPr>
            </p:nvGraphicFramePr>
            <p:xfrm>
              <a:off x="4259" y="1196752"/>
              <a:ext cx="9139740" cy="468051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84935"/>
                    <a:gridCol w="2284935"/>
                    <a:gridCol w="2284935"/>
                    <a:gridCol w="2284935"/>
                  </a:tblGrid>
                  <a:tr h="381651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Zero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Order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</a:t>
                          </a:r>
                          <a:r>
                            <a:rPr lang="en-US" baseline="30000" dirty="0" smtClean="0"/>
                            <a:t>st</a:t>
                          </a:r>
                          <a:r>
                            <a:rPr lang="en-US" dirty="0" smtClean="0"/>
                            <a:t> Order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Simple 2</a:t>
                          </a:r>
                          <a:r>
                            <a:rPr lang="en-US" baseline="30000" dirty="0" smtClean="0"/>
                            <a:t>nd</a:t>
                          </a:r>
                          <a:r>
                            <a:rPr lang="en-US" dirty="0" smtClean="0"/>
                            <a:t> Order</a:t>
                          </a:r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Overall</a:t>
                          </a:r>
                          <a:r>
                            <a:rPr lang="en-US" b="1" baseline="0" dirty="0" smtClean="0"/>
                            <a:t> Reaction Order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 Products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 Products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dirty="0" smtClean="0">
                              <a:sym typeface="Wingdings" pitchFamily="2" charset="2"/>
                            </a:rPr>
                            <a:t> Products</a:t>
                          </a:r>
                        </a:p>
                        <a:p>
                          <a:pPr algn="ctr"/>
                          <a:r>
                            <a:rPr lang="en-US" dirty="0" smtClean="0">
                              <a:sym typeface="Wingdings" pitchFamily="2" charset="2"/>
                            </a:rPr>
                            <a:t>A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 + B  Products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Rate Expression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 = k[A]</a:t>
                          </a:r>
                          <a:r>
                            <a:rPr lang="en-US" baseline="-25000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 = k[A]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</a:t>
                          </a:r>
                          <a:r>
                            <a:rPr lang="en-US" baseline="0" dirty="0" smtClean="0"/>
                            <a:t> = k[A]</a:t>
                          </a:r>
                          <a:r>
                            <a:rPr lang="en-US" baseline="30000" dirty="0" smtClean="0"/>
                            <a:t>2</a:t>
                          </a:r>
                          <a:endParaRPr lang="en-US" baseline="0" dirty="0" smtClean="0"/>
                        </a:p>
                        <a:p>
                          <a:pPr algn="ctr"/>
                          <a:r>
                            <a:rPr lang="en-US" baseline="0" dirty="0" smtClean="0"/>
                            <a:t>Rate = k[A][B]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Data to</a:t>
                          </a:r>
                          <a:r>
                            <a:rPr lang="en-US" b="1" baseline="0" dirty="0" smtClean="0"/>
                            <a:t> plot for a linear graph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[A] </a:t>
                          </a:r>
                          <a:r>
                            <a:rPr lang="en-US" dirty="0" err="1" smtClean="0"/>
                            <a:t>vs</a:t>
                          </a:r>
                          <a:r>
                            <a:rPr lang="en-US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ln</a:t>
                          </a:r>
                          <a:r>
                            <a:rPr lang="en-US" dirty="0" smtClean="0"/>
                            <a:t>[A]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err="1" smtClean="0"/>
                            <a:t>vs</a:t>
                          </a:r>
                          <a:r>
                            <a:rPr lang="en-US" baseline="0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1/[A] </a:t>
                          </a:r>
                          <a:r>
                            <a:rPr lang="en-US" dirty="0" err="1" smtClean="0"/>
                            <a:t>vs</a:t>
                          </a:r>
                          <a:r>
                            <a:rPr lang="en-US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Slope or gradient equals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-k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-k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+k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240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Changes in the half-life</a:t>
                          </a:r>
                          <a:r>
                            <a:rPr lang="en-US" b="1" baseline="0" dirty="0" smtClean="0"/>
                            <a:t> as the reactant is consumed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[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]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dirty="0" smtClean="0"/>
                            <a:t> becomes shorter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𝑙𝑛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dirty="0" smtClean="0"/>
                            <a:t> is</a:t>
                          </a:r>
                          <a:r>
                            <a:rPr lang="en-US" baseline="0" dirty="0" smtClean="0"/>
                            <a:t> a constant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𝑘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[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]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dirty="0" smtClean="0"/>
                            <a:t> becomes longer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869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Units of k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mol</a:t>
                          </a:r>
                          <a:r>
                            <a:rPr lang="en-US" dirty="0" smtClean="0"/>
                            <a:t> dm</a:t>
                          </a:r>
                          <a:r>
                            <a:rPr lang="en-US" baseline="30000" dirty="0" smtClean="0"/>
                            <a:t>-3</a:t>
                          </a:r>
                          <a:r>
                            <a:rPr lang="en-US" baseline="0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dm</a:t>
                          </a:r>
                          <a:r>
                            <a:rPr lang="en-US" baseline="30000" dirty="0" smtClean="0"/>
                            <a:t>3</a:t>
                          </a:r>
                          <a:r>
                            <a:rPr lang="en-US" baseline="0" dirty="0" smtClean="0"/>
                            <a:t> mol</a:t>
                          </a:r>
                          <a:r>
                            <a:rPr lang="en-US" baseline="30000" dirty="0" smtClean="0"/>
                            <a:t>-1</a:t>
                          </a:r>
                          <a:r>
                            <a:rPr lang="en-US" baseline="0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78898939"/>
                  </p:ext>
                </p:extLst>
              </p:nvPr>
            </p:nvGraphicFramePr>
            <p:xfrm>
              <a:off x="4259" y="1196752"/>
              <a:ext cx="9139740" cy="468051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84935"/>
                    <a:gridCol w="2284935"/>
                    <a:gridCol w="2284935"/>
                    <a:gridCol w="2284935"/>
                  </a:tblGrid>
                  <a:tr h="381651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Zero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Order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</a:t>
                          </a:r>
                          <a:r>
                            <a:rPr lang="en-US" baseline="30000" dirty="0" smtClean="0"/>
                            <a:t>st</a:t>
                          </a:r>
                          <a:r>
                            <a:rPr lang="en-US" dirty="0" smtClean="0"/>
                            <a:t> Order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Simple 2</a:t>
                          </a:r>
                          <a:r>
                            <a:rPr lang="en-US" baseline="30000" dirty="0" smtClean="0"/>
                            <a:t>nd</a:t>
                          </a:r>
                          <a:r>
                            <a:rPr lang="en-US" dirty="0" smtClean="0"/>
                            <a:t> Order</a:t>
                          </a:r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Overall</a:t>
                          </a:r>
                          <a:r>
                            <a:rPr lang="en-US" b="1" baseline="0" dirty="0" smtClean="0"/>
                            <a:t> Reaction Order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 Products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 Products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</a:t>
                          </a:r>
                          <a:r>
                            <a:rPr lang="en-US" dirty="0" smtClean="0">
                              <a:sym typeface="Wingdings" pitchFamily="2" charset="2"/>
                            </a:rPr>
                            <a:t> Products</a:t>
                          </a:r>
                        </a:p>
                        <a:p>
                          <a:pPr algn="ctr"/>
                          <a:r>
                            <a:rPr lang="en-US" dirty="0" smtClean="0">
                              <a:sym typeface="Wingdings" pitchFamily="2" charset="2"/>
                            </a:rPr>
                            <a:t>A</a:t>
                          </a:r>
                          <a:r>
                            <a:rPr lang="en-US" baseline="0" dirty="0" smtClean="0">
                              <a:sym typeface="Wingdings" pitchFamily="2" charset="2"/>
                            </a:rPr>
                            <a:t> + B  Products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Rate Expression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 = k[A]</a:t>
                          </a:r>
                          <a:r>
                            <a:rPr lang="en-US" baseline="-25000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 = k[A]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Rate</a:t>
                          </a:r>
                          <a:r>
                            <a:rPr lang="en-US" baseline="0" dirty="0" smtClean="0"/>
                            <a:t> = k[A]</a:t>
                          </a:r>
                          <a:r>
                            <a:rPr lang="en-US" baseline="30000" dirty="0" smtClean="0"/>
                            <a:t>2</a:t>
                          </a:r>
                          <a:endParaRPr lang="en-US" baseline="0" dirty="0" smtClean="0"/>
                        </a:p>
                        <a:p>
                          <a:pPr algn="ctr"/>
                          <a:r>
                            <a:rPr lang="en-US" baseline="0" dirty="0" smtClean="0"/>
                            <a:t>Rate = k[A][B]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Data to</a:t>
                          </a:r>
                          <a:r>
                            <a:rPr lang="en-US" b="1" baseline="0" dirty="0" smtClean="0"/>
                            <a:t> plot for a linear graph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[A] </a:t>
                          </a:r>
                          <a:r>
                            <a:rPr lang="en-US" dirty="0" err="1" smtClean="0"/>
                            <a:t>vs</a:t>
                          </a:r>
                          <a:r>
                            <a:rPr lang="en-US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ln</a:t>
                          </a:r>
                          <a:r>
                            <a:rPr lang="en-US" dirty="0" smtClean="0"/>
                            <a:t>[A]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baseline="0" dirty="0" err="1" smtClean="0"/>
                            <a:t>vs</a:t>
                          </a:r>
                          <a:r>
                            <a:rPr lang="en-US" baseline="0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1/[A] </a:t>
                          </a:r>
                          <a:r>
                            <a:rPr lang="en-US" dirty="0" err="1" smtClean="0"/>
                            <a:t>vs</a:t>
                          </a:r>
                          <a:r>
                            <a:rPr lang="en-US" dirty="0" smtClean="0"/>
                            <a:t> t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678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Slope or gradient equals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-k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-k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+k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1240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Changes in the half-life</a:t>
                          </a:r>
                          <a:r>
                            <a:rPr lang="en-US" b="1" baseline="0" dirty="0" smtClean="0"/>
                            <a:t> as the reactant is consumed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267" t="-248039" r="-199733" b="-372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802" t="-248039" r="-100267" b="-372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248039" b="-37255"/>
                          </a:stretch>
                        </a:blipFill>
                      </a:tcPr>
                    </a:tc>
                  </a:tr>
                  <a:tr h="3869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Units of k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mol</a:t>
                          </a:r>
                          <a:r>
                            <a:rPr lang="en-US" dirty="0" smtClean="0"/>
                            <a:t> dm</a:t>
                          </a:r>
                          <a:r>
                            <a:rPr lang="en-US" baseline="30000" dirty="0" smtClean="0"/>
                            <a:t>-3</a:t>
                          </a:r>
                          <a:r>
                            <a:rPr lang="en-US" baseline="0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dm</a:t>
                          </a:r>
                          <a:r>
                            <a:rPr lang="en-US" baseline="30000" dirty="0" smtClean="0"/>
                            <a:t>3</a:t>
                          </a:r>
                          <a:r>
                            <a:rPr lang="en-US" baseline="0" dirty="0" smtClean="0"/>
                            <a:t> mol</a:t>
                          </a:r>
                          <a:r>
                            <a:rPr lang="en-US" baseline="30000" dirty="0" smtClean="0"/>
                            <a:t>-1</a:t>
                          </a:r>
                          <a:r>
                            <a:rPr lang="en-US" baseline="0" dirty="0" smtClean="0"/>
                            <a:t>s</a:t>
                          </a:r>
                          <a:r>
                            <a:rPr lang="en-US" baseline="30000" dirty="0" smtClean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828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Rate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reactions that take place in solutions (and as gases) have rates that are affected by the [reactants]</a:t>
            </a:r>
          </a:p>
          <a:p>
            <a:r>
              <a:rPr lang="en-US" dirty="0" smtClean="0"/>
              <a:t>How a reactant affects the rate is known as </a:t>
            </a:r>
            <a:r>
              <a:rPr lang="en-US" b="1" dirty="0" smtClean="0"/>
              <a:t>order</a:t>
            </a:r>
            <a:endParaRPr lang="en-US" dirty="0" smtClean="0"/>
          </a:p>
          <a:p>
            <a:r>
              <a:rPr lang="en-US" dirty="0" smtClean="0"/>
              <a:t>This can be determined by carrying out experiments, or by a known mechanism of reaction</a:t>
            </a:r>
          </a:p>
          <a:p>
            <a:r>
              <a:rPr lang="en-US" dirty="0" smtClean="0"/>
              <a:t>You CANNOT deduce the order of a reaction by looking at the balance equation (sometimes coincidental)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rate expression</a:t>
            </a:r>
            <a:r>
              <a:rPr lang="en-US" dirty="0" smtClean="0"/>
              <a:t> is a precise mathematical way of summarizing order information</a:t>
            </a:r>
          </a:p>
        </p:txBody>
      </p:sp>
    </p:spTree>
    <p:extLst>
      <p:ext uri="{BB962C8B-B14F-4D97-AF65-F5344CB8AC3E}">
        <p14:creationId xmlns:p14="http://schemas.microsoft.com/office/powerpoint/2010/main" val="50633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Rate equations/expressions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rate ∝ [A] then   (∝ means “proportional to”)</a:t>
            </a:r>
          </a:p>
          <a:p>
            <a:pPr lvl="1"/>
            <a:r>
              <a:rPr lang="en-US" dirty="0" smtClean="0"/>
              <a:t>they are directly related</a:t>
            </a:r>
          </a:p>
          <a:p>
            <a:pPr lvl="1"/>
            <a:r>
              <a:rPr lang="en-US" dirty="0" smtClean="0"/>
              <a:t>If you double [A], the rate is doubled</a:t>
            </a:r>
          </a:p>
          <a:p>
            <a:pPr lvl="1"/>
            <a:r>
              <a:rPr lang="en-US" dirty="0" smtClean="0"/>
              <a:t>If [A] is halved, the rate is halved</a:t>
            </a:r>
          </a:p>
          <a:p>
            <a:r>
              <a:rPr lang="en-US" dirty="0" smtClean="0"/>
              <a:t>In a generic equation</a:t>
            </a:r>
          </a:p>
          <a:p>
            <a:pPr lvl="1"/>
            <a:r>
              <a:rPr lang="en-US" dirty="0" smtClean="0"/>
              <a:t>A + B </a:t>
            </a:r>
            <a:r>
              <a:rPr lang="en-US" dirty="0" smtClean="0">
                <a:sym typeface="Wingdings" pitchFamily="2" charset="2"/>
              </a:rPr>
              <a:t> C + 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</a:t>
            </a:r>
            <a:r>
              <a:rPr lang="en-US" dirty="0" smtClean="0"/>
              <a:t>∝ </a:t>
            </a:r>
            <a:r>
              <a:rPr lang="en-US" dirty="0" smtClean="0">
                <a:sym typeface="Wingdings" pitchFamily="2" charset="2"/>
              </a:rPr>
              <a:t>[A]</a:t>
            </a:r>
            <a:r>
              <a:rPr lang="en-US" baseline="30000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[B]</a:t>
            </a:r>
            <a:r>
              <a:rPr lang="en-US" baseline="30000" dirty="0" smtClean="0">
                <a:sym typeface="Wingdings" pitchFamily="2" charset="2"/>
              </a:rPr>
              <a:t>b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Rate = k </a:t>
            </a:r>
            <a:r>
              <a:rPr lang="en-US" dirty="0">
                <a:sym typeface="Wingdings" pitchFamily="2" charset="2"/>
              </a:rPr>
              <a:t>[</a:t>
            </a:r>
            <a:r>
              <a:rPr lang="en-US" dirty="0" smtClean="0">
                <a:sym typeface="Wingdings" pitchFamily="2" charset="2"/>
              </a:rPr>
              <a:t>A]</a:t>
            </a:r>
            <a:r>
              <a:rPr lang="en-US" baseline="30000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[B]</a:t>
            </a:r>
            <a:r>
              <a:rPr lang="en-US" baseline="30000" dirty="0" smtClean="0">
                <a:sym typeface="Wingdings" pitchFamily="2" charset="2"/>
              </a:rPr>
              <a:t>b   </a:t>
            </a:r>
            <a:r>
              <a:rPr lang="en-US" dirty="0" smtClean="0">
                <a:sym typeface="Wingdings" pitchFamily="2" charset="2"/>
              </a:rPr>
              <a:t>(where k is a constant)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[ ] = concentrations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[ ]</a:t>
            </a:r>
            <a:r>
              <a:rPr lang="en-US" baseline="30000" dirty="0" smtClean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 = where a is the </a:t>
            </a:r>
            <a:r>
              <a:rPr lang="en-US" b="1" dirty="0" smtClean="0">
                <a:sym typeface="Wingdings" pitchFamily="2" charset="2"/>
              </a:rPr>
              <a:t>individual order </a:t>
            </a:r>
            <a:r>
              <a:rPr lang="en-US" dirty="0" smtClean="0">
                <a:sym typeface="Wingdings" pitchFamily="2" charset="2"/>
              </a:rPr>
              <a:t>of the reaction with respect to the reactant A</a:t>
            </a:r>
            <a:endParaRPr lang="en-US" b="1" dirty="0">
              <a:sym typeface="Wingdings" pitchFamily="2" charset="2"/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92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Overall Order of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sum of individual orders (</a:t>
            </a:r>
            <a:r>
              <a:rPr lang="en-US" dirty="0">
                <a:sym typeface="Wingdings" pitchFamily="2" charset="2"/>
              </a:rPr>
              <a:t>Rate = k [A]</a:t>
            </a:r>
            <a:r>
              <a:rPr lang="en-US" baseline="30000" dirty="0">
                <a:sym typeface="Wingdings" pitchFamily="2" charset="2"/>
              </a:rPr>
              <a:t>a</a:t>
            </a:r>
            <a:r>
              <a:rPr lang="en-US" dirty="0">
                <a:sym typeface="Wingdings" pitchFamily="2" charset="2"/>
              </a:rPr>
              <a:t>[B]</a:t>
            </a:r>
            <a:r>
              <a:rPr lang="en-US" baseline="30000" dirty="0">
                <a:sym typeface="Wingdings" pitchFamily="2" charset="2"/>
              </a:rPr>
              <a:t>b </a:t>
            </a:r>
            <a:r>
              <a:rPr lang="en-US" dirty="0" smtClean="0">
                <a:sym typeface="Wingdings" pitchFamily="2" charset="2"/>
              </a:rPr>
              <a:t>, in this case </a:t>
            </a:r>
            <a:r>
              <a:rPr lang="en-US" dirty="0" err="1" smtClean="0">
                <a:sym typeface="Wingdings" pitchFamily="2" charset="2"/>
              </a:rPr>
              <a:t>a+b</a:t>
            </a:r>
            <a:r>
              <a:rPr lang="en-US" dirty="0" smtClean="0">
                <a:sym typeface="Wingdings" pitchFamily="2" charset="2"/>
              </a:rPr>
              <a:t>) is known as the </a:t>
            </a:r>
            <a:r>
              <a:rPr lang="en-US" b="1" dirty="0" smtClean="0">
                <a:sym typeface="Wingdings" pitchFamily="2" charset="2"/>
              </a:rPr>
              <a:t>overall order</a:t>
            </a:r>
            <a:r>
              <a:rPr lang="en-US" dirty="0" smtClean="0">
                <a:sym typeface="Wingdings" pitchFamily="2" charset="2"/>
              </a:rPr>
              <a:t> of the reaction</a:t>
            </a:r>
          </a:p>
          <a:p>
            <a:r>
              <a:rPr lang="en-US" dirty="0" smtClean="0">
                <a:sym typeface="Wingdings" pitchFamily="2" charset="2"/>
              </a:rPr>
              <a:t>Rate expressions may include: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All or just some of the reactants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Acids or alkalis that do not appear in the equation (act as catalysts)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May contain products but NEVER intermediates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8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Use of rate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 expressions have two main uses:</a:t>
            </a:r>
          </a:p>
          <a:p>
            <a:pPr lvl="1"/>
            <a:r>
              <a:rPr lang="en-US" dirty="0" smtClean="0"/>
              <a:t>The rate expression (with rate constant, k) can be used to predict the rate of a reaction from a mixture of reactants of known concentrations</a:t>
            </a:r>
          </a:p>
          <a:p>
            <a:pPr lvl="1"/>
            <a:r>
              <a:rPr lang="en-US" dirty="0" smtClean="0"/>
              <a:t>A rate expression will help to formulate a mechanism for the reaction: this is a description of the intermediates and the simple reactions (known as elementary steps) by which many reactions occur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2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Rate Expression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(g) + I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sym typeface="Wingdings" pitchFamily="2" charset="2"/>
              </a:rPr>
              <a:t> 2HI(g)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][I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]</a:t>
            </a:r>
          </a:p>
          <a:p>
            <a:r>
              <a:rPr lang="en-US" dirty="0" smtClean="0">
                <a:sym typeface="Wingdings" pitchFamily="2" charset="2"/>
              </a:rPr>
              <a:t>2N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5</a:t>
            </a:r>
            <a:r>
              <a:rPr lang="en-US" dirty="0" smtClean="0">
                <a:sym typeface="Wingdings" pitchFamily="2" charset="2"/>
              </a:rPr>
              <a:t>(g)  4NO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 +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(g)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k[N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5</a:t>
            </a:r>
            <a:r>
              <a:rPr lang="en-US" dirty="0" smtClean="0">
                <a:sym typeface="Wingdings" pitchFamily="2" charset="2"/>
              </a:rPr>
              <a:t>]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Order NOT obtained from </a:t>
            </a:r>
            <a:r>
              <a:rPr lang="en-US" dirty="0" err="1" smtClean="0">
                <a:sym typeface="Wingdings" pitchFamily="2" charset="2"/>
              </a:rPr>
              <a:t>stoich</a:t>
            </a:r>
            <a:r>
              <a:rPr lang="en-US" dirty="0" smtClean="0">
                <a:sym typeface="Wingdings" pitchFamily="2" charset="2"/>
              </a:rPr>
              <a:t> coefficient</a:t>
            </a:r>
          </a:p>
          <a:p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COOH(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I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 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ICOCH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 + HI(</a:t>
            </a:r>
            <a:r>
              <a:rPr lang="en-US" dirty="0" err="1" smtClean="0">
                <a:sym typeface="Wingdings" pitchFamily="2" charset="2"/>
              </a:rPr>
              <a:t>aq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COOH][H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Wingdings" pitchFamily="2" charset="2"/>
              </a:rPr>
              <a:t>]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Does NOT include I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Does NOT occur in a one-step reaction, rather individual reactions known as elementary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93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48" y="106018"/>
            <a:ext cx="8928992" cy="819944"/>
          </a:xfrm>
        </p:spPr>
        <p:txBody>
          <a:bodyPr/>
          <a:lstStyle/>
          <a:p>
            <a:r>
              <a:rPr lang="en-US" dirty="0" smtClean="0"/>
              <a:t>16.1 – Rate Expression Examples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835317"/>
              </p:ext>
            </p:extLst>
          </p:nvPr>
        </p:nvGraphicFramePr>
        <p:xfrm>
          <a:off x="0" y="995738"/>
          <a:ext cx="9203635" cy="573325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123848"/>
                <a:gridCol w="3079787"/>
              </a:tblGrid>
              <a:tr h="5212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Rate Expression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(g) + 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(g)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2HI(g)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][I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2NO(g) + O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(g)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2NO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k[NO]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[O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+ 2H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+ 2I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2H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O(l) + I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][I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r>
                        <a:rPr lang="en-US" baseline="-25000" dirty="0" smtClean="0"/>
                        <a:t>8</a:t>
                      </a:r>
                      <a:r>
                        <a:rPr lang="en-US" baseline="30000" dirty="0" smtClean="0"/>
                        <a:t>2-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+ 2I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2SO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4</a:t>
                      </a:r>
                      <a:r>
                        <a:rPr lang="en-US" baseline="30000" dirty="0" smtClean="0">
                          <a:sym typeface="Wingdings" pitchFamily="2" charset="2"/>
                        </a:rPr>
                        <a:t>2-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 + I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k[S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r>
                        <a:rPr lang="en-US" baseline="-25000" dirty="0" smtClean="0"/>
                        <a:t>8</a:t>
                      </a:r>
                      <a:r>
                        <a:rPr lang="en-US" baseline="30000" dirty="0" smtClean="0"/>
                        <a:t>2-</a:t>
                      </a:r>
                      <a:r>
                        <a:rPr lang="en-US" baseline="0" dirty="0" smtClean="0"/>
                        <a:t>][I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BrO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+ 5Br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+ 6H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3Br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)+3H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O(l)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k[BrO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][Br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][H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Br(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OH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OH(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 + Br</a:t>
                      </a:r>
                      <a:r>
                        <a:rPr lang="en-US" baseline="30000" dirty="0" smtClean="0">
                          <a:sym typeface="Wingdings" pitchFamily="2" charset="2"/>
                        </a:rPr>
                        <a:t>-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Br][OH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COOC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5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OH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OO</a:t>
                      </a:r>
                      <a:r>
                        <a:rPr lang="en-US" baseline="30000" dirty="0" smtClean="0">
                          <a:sym typeface="Wingdings" pitchFamily="2" charset="2"/>
                        </a:rPr>
                        <a:t>-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 + C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5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OH(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COOC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5</a:t>
                      </a:r>
                      <a:r>
                        <a:rPr lang="en-US" baseline="0" dirty="0" smtClean="0"/>
                        <a:t>][OH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ICOCH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 + HI(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 </a:t>
                      </a:r>
                      <a:r>
                        <a:rPr lang="en-US" dirty="0" smtClean="0"/>
                        <a:t>k[CH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][H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COOH(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+ 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5</a:t>
                      </a:r>
                      <a:r>
                        <a:rPr lang="en-US" baseline="0" dirty="0" smtClean="0"/>
                        <a:t>OH(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COOC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5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 + 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O(l)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Rate=k[CH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COOH][C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H</a:t>
                      </a:r>
                      <a:r>
                        <a:rPr lang="en-US" baseline="-25000" dirty="0" smtClean="0"/>
                        <a:t>5</a:t>
                      </a:r>
                      <a:r>
                        <a:rPr lang="en-US" baseline="0" dirty="0" smtClean="0"/>
                        <a:t>OH]</a:t>
                      </a:r>
                      <a:endParaRPr lang="en-US" dirty="0"/>
                    </a:p>
                  </a:txBody>
                  <a:tcPr/>
                </a:tc>
              </a:tr>
              <a:tr h="521205">
                <a:tc>
                  <a:txBody>
                    <a:bodyPr/>
                    <a:lstStyle/>
                    <a:p>
                      <a:r>
                        <a:rPr lang="en-US" dirty="0" smtClean="0"/>
                        <a:t>(CH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)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CCl(</a:t>
                      </a:r>
                      <a:r>
                        <a:rPr lang="en-US" baseline="0" dirty="0" err="1" smtClean="0"/>
                        <a:t>aq</a:t>
                      </a:r>
                      <a:r>
                        <a:rPr lang="en-US" baseline="0" dirty="0" smtClean="0"/>
                        <a:t>)+H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O(l) 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 (CH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r>
                        <a:rPr lang="en-US" baseline="-25000" dirty="0" smtClean="0">
                          <a:sym typeface="Wingdings" pitchFamily="2" charset="2"/>
                        </a:rPr>
                        <a:t>3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COH(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)+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Cl</a:t>
                      </a:r>
                      <a:r>
                        <a:rPr lang="en-US" baseline="30000" dirty="0" smtClean="0">
                          <a:sym typeface="Wingdings" pitchFamily="2" charset="2"/>
                        </a:rPr>
                        <a:t>-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)+H</a:t>
                      </a:r>
                      <a:r>
                        <a:rPr lang="en-US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(</a:t>
                      </a:r>
                      <a:r>
                        <a:rPr lang="en-US" baseline="0" dirty="0" err="1" smtClean="0">
                          <a:sym typeface="Wingdings" pitchFamily="2" charset="2"/>
                        </a:rPr>
                        <a:t>aq</a:t>
                      </a:r>
                      <a:r>
                        <a:rPr lang="en-US" baseline="0" dirty="0" smtClean="0">
                          <a:sym typeface="Wingdings" pitchFamily="2" charset="2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Rate=</a:t>
                      </a:r>
                      <a:r>
                        <a:rPr lang="en-US" baseline="0" dirty="0" smtClean="0"/>
                        <a:t> k[(CH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)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CCl]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41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16.1 – Order of Reactants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rate expression for the reaction:</a:t>
            </a:r>
          </a:p>
          <a:p>
            <a:pPr lvl="1"/>
            <a:r>
              <a:rPr lang="en-US" dirty="0" smtClean="0"/>
              <a:t>2A + B + C </a:t>
            </a:r>
            <a:r>
              <a:rPr lang="en-US" dirty="0" smtClean="0">
                <a:sym typeface="Wingdings" pitchFamily="2" charset="2"/>
              </a:rPr>
              <a:t> 2D + 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Rate = k[A][B]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[C]</a:t>
            </a:r>
            <a:r>
              <a:rPr lang="en-US" baseline="30000" dirty="0" smtClean="0">
                <a:sym typeface="Wingdings" pitchFamily="2" charset="2"/>
              </a:rPr>
              <a:t>0</a:t>
            </a:r>
            <a:r>
              <a:rPr lang="en-US" dirty="0" smtClean="0">
                <a:sym typeface="Wingdings" pitchFamily="2" charset="2"/>
              </a:rPr>
              <a:t>   ([C]</a:t>
            </a:r>
            <a:r>
              <a:rPr lang="en-US" baseline="30000" dirty="0" smtClean="0">
                <a:sym typeface="Wingdings" pitchFamily="2" charset="2"/>
              </a:rPr>
              <a:t>0</a:t>
            </a:r>
            <a:r>
              <a:rPr lang="en-US" dirty="0" smtClean="0">
                <a:sym typeface="Wingdings" pitchFamily="2" charset="2"/>
              </a:rPr>
              <a:t> is not necessary)</a:t>
            </a:r>
          </a:p>
          <a:p>
            <a:r>
              <a:rPr lang="en-US" dirty="0" smtClean="0">
                <a:sym typeface="Wingdings" pitchFamily="2" charset="2"/>
              </a:rPr>
              <a:t>Overall order is “three” (1 + 2)</a:t>
            </a:r>
          </a:p>
          <a:p>
            <a:r>
              <a:rPr lang="en-US" dirty="0" smtClean="0">
                <a:sym typeface="Wingdings" pitchFamily="2" charset="2"/>
              </a:rPr>
              <a:t>Reaction is “first order with respect to [A]”</a:t>
            </a:r>
          </a:p>
          <a:p>
            <a:r>
              <a:rPr lang="en-US" dirty="0" smtClean="0">
                <a:sym typeface="Wingdings" pitchFamily="2" charset="2"/>
              </a:rPr>
              <a:t>Reaction is “second order with respect to [B]”</a:t>
            </a:r>
          </a:p>
          <a:p>
            <a:r>
              <a:rPr lang="en-US" dirty="0" smtClean="0">
                <a:sym typeface="Wingdings" pitchFamily="2" charset="2"/>
              </a:rPr>
              <a:t>Reaction is “zero order with respect to [C]”</a:t>
            </a:r>
          </a:p>
          <a:p>
            <a:r>
              <a:rPr lang="en-US" dirty="0" smtClean="0">
                <a:sym typeface="Wingdings" pitchFamily="2" charset="2"/>
              </a:rPr>
              <a:t>If [A] is doubled, the reaction doubles</a:t>
            </a:r>
          </a:p>
          <a:p>
            <a:r>
              <a:rPr lang="en-US" dirty="0" smtClean="0">
                <a:sym typeface="Wingdings" pitchFamily="2" charset="2"/>
              </a:rPr>
              <a:t>If [B] is doubled, the reaction quadruples</a:t>
            </a:r>
          </a:p>
          <a:p>
            <a:r>
              <a:rPr lang="en-US" dirty="0" smtClean="0">
                <a:sym typeface="Wingdings" pitchFamily="2" charset="2"/>
              </a:rPr>
              <a:t>If [C] is doubled, the reaction stays the same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7464</TotalTime>
  <Words>2003</Words>
  <Application>Microsoft Office PowerPoint</Application>
  <PresentationFormat>On-screen Show (4:3)</PresentationFormat>
  <Paragraphs>241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Blueprint</vt:lpstr>
      <vt:lpstr>Topic 16 – Kinetics 16.1 – rate Expression</vt:lpstr>
      <vt:lpstr>16.1 Rate expression - 3 hours</vt:lpstr>
      <vt:lpstr>16.1 – Rate Expressions</vt:lpstr>
      <vt:lpstr>16.1 – Rate equations/expressions</vt:lpstr>
      <vt:lpstr>16.1 – Overall Order of Reactions</vt:lpstr>
      <vt:lpstr>16.1 – Use of rate expressions</vt:lpstr>
      <vt:lpstr>16.1 – Rate Expression Examples</vt:lpstr>
      <vt:lpstr>16.1 – Rate Expression Examples</vt:lpstr>
      <vt:lpstr>16.1 – Order of Reactants</vt:lpstr>
      <vt:lpstr>16.1 – Effect of Order</vt:lpstr>
      <vt:lpstr>16.1 – Rate Constant, k</vt:lpstr>
      <vt:lpstr>16.1 – Calculating k</vt:lpstr>
      <vt:lpstr>16.1 – Rate Constants</vt:lpstr>
      <vt:lpstr>16.1 – Experimental Determination</vt:lpstr>
      <vt:lpstr>16.1 – Experimental Example</vt:lpstr>
      <vt:lpstr>16.1 – Experimental Example</vt:lpstr>
      <vt:lpstr>16.1 – Graphing Determination</vt:lpstr>
      <vt:lpstr>16.1 – Method One (rate/conc)</vt:lpstr>
      <vt:lpstr>16.2 – Method 2 (conc/time)</vt:lpstr>
      <vt:lpstr>16.1 – Half-life for 1st order</vt:lpstr>
      <vt:lpstr>16.1 – Half-life determination</vt:lpstr>
      <vt:lpstr>16.1 – 1st order Rates from Graphs</vt:lpstr>
      <vt:lpstr>16.1 – Graphical Methods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229</cp:revision>
  <dcterms:created xsi:type="dcterms:W3CDTF">2011-01-11T01:56:01Z</dcterms:created>
  <dcterms:modified xsi:type="dcterms:W3CDTF">2011-03-11T17:28:25Z</dcterms:modified>
</cp:coreProperties>
</file>